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8483" r:id="rId3"/>
    <p:sldId id="8484" r:id="rId4"/>
    <p:sldId id="8485" r:id="rId5"/>
    <p:sldId id="8486" r:id="rId6"/>
    <p:sldId id="256" r:id="rId7"/>
    <p:sldId id="7530" r:id="rId8"/>
    <p:sldId id="7528" r:id="rId9"/>
    <p:sldId id="7529" r:id="rId10"/>
    <p:sldId id="7531" r:id="rId11"/>
    <p:sldId id="8391" r:id="rId12"/>
    <p:sldId id="8480" r:id="rId13"/>
    <p:sldId id="8481" r:id="rId14"/>
    <p:sldId id="8482" r:id="rId15"/>
    <p:sldId id="7676" r:id="rId16"/>
    <p:sldId id="7659" r:id="rId17"/>
    <p:sldId id="848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00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4"/>
    <p:restoredTop sz="94806"/>
  </p:normalViewPr>
  <p:slideViewPr>
    <p:cSldViewPr snapToGrid="0">
      <p:cViewPr varScale="1">
        <p:scale>
          <a:sx n="119" d="100"/>
          <a:sy n="119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0BD1-63F7-B547-944E-67480AF75411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B643-5597-C94D-BE98-D95CE5519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58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BE8C4-4939-4721-8EF7-6C9808842B6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8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3034-A978-CE7E-ED38-5E93AB60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9442A0-290E-E497-165F-1EA1E2C49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9F3C0A-C6E0-1973-8A53-1C384CCA4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78335B-32DE-2F80-9A1B-21BA0CFD5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BE8C4-4939-4721-8EF7-6C9808842B6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75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4BB0-1C23-F62A-78FE-1A88930C3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4CD892-9BBF-239A-0E25-FE7F77A2D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67CAD7-EBF1-58AB-5B96-84477DBE9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389B7E-AD02-990F-737B-E2571A844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BE8C4-4939-4721-8EF7-6C9808842B6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61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19BC-4EEC-624D-0AF7-6F0B1BB0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1A2216-FAE0-3394-879D-9027A592D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F6D200-DC08-CE5F-EB71-B09340D2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35F4A9-9F91-02C1-EAC7-B9744708D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BE8C4-4939-4721-8EF7-6C9808842B6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5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B999F-B160-9E3E-C8BF-81E86C24F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6353B7-0868-194E-91C7-2E2905027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2D39EF-A10F-FB46-6010-226020B38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859C61-7135-4D18-2FE2-B40472A02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BE8C4-4939-4721-8EF7-6C9808842B6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5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62DAAD-556A-BCF5-BDC4-3E850F50C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022DAA3-3B44-F4E5-E4B7-4AC76867F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0B5EF6-4B21-B0BC-9243-4E41D1D8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0FC02C-B11A-3D46-4EF2-F5D932CE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7C3BA5-A234-3899-EE87-41B900F6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84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10972-7526-FBEF-484E-4D450ADA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A3A529-2563-9C63-5784-B4FCDF110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843206-33B0-49FB-E5D5-37323983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8846B3-6CC4-C79A-F9D1-CC11A510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B35257-BD17-666C-6405-1A9819E8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82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7B3777F-7A8C-D7C1-574F-6EEC5A867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CB1517-1914-C93E-1A29-187EF446C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3331DF-1D7E-8984-BC2B-B05C66DE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4CF0F2-A1BA-A6B5-19C9-DDD5004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54AFAE-F4B9-441F-D7AB-FFEF03E4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33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A8800-03FE-277B-3733-983E11E0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CECF8A-BB52-3AE0-F503-1DE1EBCF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C6202-4030-2A36-B9C6-C002CF1C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AF0345-CE19-A9F3-463F-F622717D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7FD4D0-7491-EAB0-D738-3F250E7F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0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E130C-C954-1616-192E-8D607C54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E5F925-BEC6-85E8-F475-1DB36053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C67561-AB30-1947-A632-1CF4698C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579487-676F-659D-E9FD-D45F8F9E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49097-118E-3DE6-06DF-45C673F9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04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16EE0D-AA9F-E3C4-687A-0BE05EE7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F6A763-26F5-1B4A-230F-527E3CB8A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783358-12D8-6D80-8ED7-B8DBF319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01FEF7-1F69-01A8-2E46-063F1865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89B36E-9874-1385-1FC4-EA851784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2B76AE-7AAB-21F0-8BF8-EF190E55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0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FA3301-3971-AEC6-3EE0-133C4375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C39D57-F84B-A214-C78E-1ECFDF50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14B61A8-AD68-BD7A-395A-69A3C7793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D5221AE-001F-C0DC-BFAE-34DC685AD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5A2E02-25ED-7CCC-CF1C-4E56C786E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88C9F6-6CE9-11D8-1A37-9311E60D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E3146D2-6838-2F1C-D077-B25ADE43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28E905C-4250-91E9-8104-895B9901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22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1DF58A-A30D-D70E-9F39-0D3F4AC0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788AB3-BEFA-E3FF-FAA7-A905A7B2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6D8D2A-8C39-8F95-6609-0ECF362F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6657C3-E452-244A-261C-D4B7BE77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9AC2EF-FA59-1DFA-5405-7AB9BCD9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6A1A9D3-F60C-23BB-B729-4A086A2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95EDC-E2DB-6DB4-FDFB-211F4A12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79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FC1835-C190-950E-C0FB-CA45B2D2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B4C13F-C103-9004-0C9F-3CCCD337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17989B-5D5B-5B49-DDCD-A2240B656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EDCA78-2F77-ACEA-7759-6CCF408D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8CE4F1-B2C0-AF5A-74B9-77E89096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3A3F83-558A-8594-F9E2-63D9A62E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67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E1292-3B33-ACAD-AE79-96D69BC4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2A69315-D3BF-F751-4DDE-237983AC0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ABF708-E05B-42C2-F121-64B32ADC6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0E2632-EBE2-FB7B-5164-D5A4E331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4E2923-1B17-2D1C-2F79-8D70DAD3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223482-4F70-9775-E9FF-DFC23E58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90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E6C9A1-66BE-3D09-1EEE-56E984D4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133775-0D32-4B4D-A16F-10F231857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A78BF9-3942-5C8C-B584-70DC49F6D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CEC03E-F8A2-4947-9323-94391C225F92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897B5-AABB-3DD9-BA4C-2A8F273B5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B81D25-7EEF-22C0-7BD1-4CE7E2AB5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5B546-B1FE-CA4C-8EAC-2D5D7D8A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8B4C219-B716-358A-87AF-CB294DE8B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18" y="24652"/>
            <a:ext cx="7619999" cy="214589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/>
              <a:t>PBF FC U-15</a:t>
            </a:r>
            <a:br>
              <a:rPr lang="en-US" altLang="ja-JP" sz="4400" dirty="0"/>
            </a:br>
            <a:r>
              <a:rPr lang="en-US" altLang="ja-JP" sz="4400" b="1" u="sng" dirty="0" err="1"/>
              <a:t>P</a:t>
            </a:r>
            <a:r>
              <a:rPr lang="en-US" altLang="ja-JP" sz="4400" u="sng" dirty="0" err="1">
                <a:latin typeface="docs-Roboto"/>
              </a:rPr>
              <a:t>ersonalidad</a:t>
            </a:r>
            <a:r>
              <a:rPr lang="en-US" altLang="ja-JP" sz="4400" u="sng" dirty="0">
                <a:latin typeface="docs-Roboto"/>
              </a:rPr>
              <a:t> Brillante y Futuro</a:t>
            </a:r>
            <a:br>
              <a:rPr lang="en-US" altLang="ja-JP" sz="4400" dirty="0">
                <a:latin typeface="docs-Roboto"/>
              </a:rPr>
            </a:br>
            <a:r>
              <a:rPr lang="en-US" altLang="ja-JP" sz="4400" dirty="0">
                <a:latin typeface="docs-Roboto"/>
              </a:rPr>
              <a:t> </a:t>
            </a:r>
            <a:r>
              <a:rPr lang="ja-JP" altLang="en-US" sz="4400">
                <a:latin typeface="docs-Roboto"/>
              </a:rPr>
              <a:t>～</a:t>
            </a:r>
            <a:r>
              <a:rPr kumimoji="1" lang="ja-JP" altLang="en-US" sz="4400"/>
              <a:t>煌めく個性と未来～</a:t>
            </a:r>
          </a:p>
        </p:txBody>
      </p:sp>
      <p:pic>
        <p:nvPicPr>
          <p:cNvPr id="12" name="図 11" descr="テキスト, 記号, 部屋 が含まれている画像">
            <a:extLst>
              <a:ext uri="{FF2B5EF4-FFF2-40B4-BE49-F238E27FC236}">
                <a16:creationId xmlns:a16="http://schemas.microsoft.com/office/drawing/2014/main" id="{DB5C2DB1-6E0F-0422-CA0C-497EBABE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720" y="883969"/>
            <a:ext cx="4942280" cy="4942280"/>
          </a:xfrm>
          <a:prstGeom prst="rect">
            <a:avLst/>
          </a:prstGeo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3CEDB48E-8AD0-70D4-FB86-C61537CC38EA}"/>
              </a:ext>
            </a:extLst>
          </p:cNvPr>
          <p:cNvSpPr txBox="1">
            <a:spLocks/>
          </p:cNvSpPr>
          <p:nvPr/>
        </p:nvSpPr>
        <p:spPr>
          <a:xfrm>
            <a:off x="1393031" y="1243035"/>
            <a:ext cx="8763000" cy="106518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3733" dirty="0">
              <a:solidFill>
                <a:schemeClr val="tx1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F962702-5BA5-9FEF-C5B6-BD22A71710BD}"/>
              </a:ext>
            </a:extLst>
          </p:cNvPr>
          <p:cNvSpPr txBox="1">
            <a:spLocks/>
          </p:cNvSpPr>
          <p:nvPr/>
        </p:nvSpPr>
        <p:spPr>
          <a:xfrm>
            <a:off x="0" y="2453656"/>
            <a:ext cx="7619999" cy="2145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/>
              <a:t>本日はお忙しい中ご参加頂き</a:t>
            </a:r>
            <a:endParaRPr lang="en-US" altLang="ja-JP" sz="3600" b="1" dirty="0"/>
          </a:p>
          <a:p>
            <a:pPr algn="l"/>
            <a:r>
              <a:rPr lang="ja-JP" altLang="en-US" sz="3600" b="1"/>
              <a:t>ありがとうございます。</a:t>
            </a:r>
            <a:endParaRPr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315116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78D6119E-FA3D-4665-2758-821976729D3B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1852" cy="68580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ja-JP" sz="4331" b="1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『子供たちの夢は私たちの夢である』</a:t>
            </a:r>
            <a:endParaRPr lang="en-US" altLang="ja-JP" sz="4331" b="1" kern="1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endParaRPr lang="ja-JP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COACHING SLOGAN</a:t>
            </a:r>
            <a:r>
              <a:rPr lang="ja-JP" altLang="ja-JP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</a:p>
          <a:p>
            <a:pPr algn="just"/>
            <a:r>
              <a:rPr lang="ja-JP" altLang="ja-JP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①本物の本気で指導に臨み、妥協しない姿勢をとおして選手に最良の刺激を与える</a:t>
            </a:r>
          </a:p>
          <a:p>
            <a:pPr algn="just"/>
            <a:r>
              <a:rPr lang="ja-JP" altLang="ja-JP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②個の素質を見つけ、認め、育て、生かし、自らをデザインし自身を超えること</a:t>
            </a:r>
            <a:r>
              <a:rPr lang="ja-JP" altLang="ja-JP" sz="2400" kern="10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ができ</a:t>
            </a:r>
            <a:r>
              <a:rPr lang="ja-JP" altLang="en-US" sz="2400" kern="10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kern="10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る自立した</a:t>
            </a:r>
            <a:r>
              <a:rPr lang="ja-JP" altLang="ja-JP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賢い選手を育成する</a:t>
            </a:r>
          </a:p>
          <a:p>
            <a:pPr algn="just"/>
            <a:r>
              <a:rPr lang="ja-JP" altLang="ja-JP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③「教えた」を「できた」に変える</a:t>
            </a:r>
          </a:p>
          <a:p>
            <a:pPr algn="just"/>
            <a:r>
              <a:rPr lang="en-US" altLang="ja-JP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3200" b="1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『ここでしかできないことに全力を尽くす』</a:t>
            </a:r>
          </a:p>
          <a:p>
            <a:pPr algn="l"/>
            <a:endParaRPr lang="en-US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en-US" altLang="ja-JP" sz="2134" dirty="0">
              <a:solidFill>
                <a:schemeClr val="tx1"/>
              </a:solidFill>
            </a:endParaRPr>
          </a:p>
        </p:txBody>
      </p:sp>
      <p:pic>
        <p:nvPicPr>
          <p:cNvPr id="4" name="図 3" descr="テキスト, 記号, 部屋 が含まれている画像">
            <a:extLst>
              <a:ext uri="{FF2B5EF4-FFF2-40B4-BE49-F238E27FC236}">
                <a16:creationId xmlns:a16="http://schemas.microsoft.com/office/drawing/2014/main" id="{E4487FBB-BAF1-90C1-BA84-691EC41B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93" y="0"/>
            <a:ext cx="1638060" cy="15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B09B0F0D-9C86-424B-2761-8564FA55E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93" y="0"/>
            <a:ext cx="1638060" cy="1558126"/>
          </a:xfrm>
          <a:prstGeom prst="rect">
            <a:avLst/>
          </a:prstGeom>
        </p:spPr>
      </p:pic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5AF79593-D80B-7A2E-9989-0C1459192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78968"/>
              </p:ext>
            </p:extLst>
          </p:nvPr>
        </p:nvGraphicFramePr>
        <p:xfrm>
          <a:off x="125128" y="2208730"/>
          <a:ext cx="11935322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8472">
                  <a:extLst>
                    <a:ext uri="{9D8B030D-6E8A-4147-A177-3AD203B41FA5}">
                      <a16:colId xmlns:a16="http://schemas.microsoft.com/office/drawing/2014/main" val="1059877619"/>
                    </a:ext>
                  </a:extLst>
                </a:gridCol>
                <a:gridCol w="1975945">
                  <a:extLst>
                    <a:ext uri="{9D8B030D-6E8A-4147-A177-3AD203B41FA5}">
                      <a16:colId xmlns:a16="http://schemas.microsoft.com/office/drawing/2014/main" val="728179175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1118729075"/>
                    </a:ext>
                  </a:extLst>
                </a:gridCol>
                <a:gridCol w="2028496">
                  <a:extLst>
                    <a:ext uri="{9D8B030D-6E8A-4147-A177-3AD203B41FA5}">
                      <a16:colId xmlns:a16="http://schemas.microsoft.com/office/drawing/2014/main" val="7917511"/>
                    </a:ext>
                  </a:extLst>
                </a:gridCol>
                <a:gridCol w="2144111">
                  <a:extLst>
                    <a:ext uri="{9D8B030D-6E8A-4147-A177-3AD203B41FA5}">
                      <a16:colId xmlns:a16="http://schemas.microsoft.com/office/drawing/2014/main" val="434167512"/>
                    </a:ext>
                  </a:extLst>
                </a:gridCol>
                <a:gridCol w="1604653">
                  <a:extLst>
                    <a:ext uri="{9D8B030D-6E8A-4147-A177-3AD203B41FA5}">
                      <a16:colId xmlns:a16="http://schemas.microsoft.com/office/drawing/2014/main" val="1262094079"/>
                    </a:ext>
                  </a:extLst>
                </a:gridCol>
                <a:gridCol w="1164652">
                  <a:extLst>
                    <a:ext uri="{9D8B030D-6E8A-4147-A177-3AD203B41FA5}">
                      <a16:colId xmlns:a16="http://schemas.microsoft.com/office/drawing/2014/main" val="7477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月曜日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火曜日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水曜日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木曜日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金曜日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土曜日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日曜日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1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16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30〜18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16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30〜18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オフ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16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30〜18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16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30〜18</a:t>
                      </a:r>
                      <a:r>
                        <a:rPr kumimoji="1" lang="ja-JP" altLang="en-US" sz="1800"/>
                        <a:t>：</a:t>
                      </a:r>
                      <a:r>
                        <a:rPr kumimoji="1" lang="en-US" altLang="ja-JP" sz="18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オフ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2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県総蹴球場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桑江グラウンド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県総蹴球場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県総蹴球場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公式戦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76894"/>
                  </a:ext>
                </a:extLst>
              </a:tr>
            </a:tbl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0CBDF1-8D96-68B8-BD79-77AF0DC24D87}"/>
              </a:ext>
            </a:extLst>
          </p:cNvPr>
          <p:cNvSpPr txBox="1"/>
          <p:nvPr/>
        </p:nvSpPr>
        <p:spPr>
          <a:xfrm>
            <a:off x="3538243" y="220133"/>
            <a:ext cx="5109091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4800"/>
              <a:t>週間スケジュール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FEE5690-1AC7-3B50-664F-F7DC1040BF4B}"/>
              </a:ext>
            </a:extLst>
          </p:cNvPr>
          <p:cNvSpPr txBox="1"/>
          <p:nvPr/>
        </p:nvSpPr>
        <p:spPr>
          <a:xfrm>
            <a:off x="1486399" y="3666067"/>
            <a:ext cx="9212778" cy="10772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3200"/>
              <a:t>日曜日は大会等がある場合には活動になります。</a:t>
            </a:r>
            <a:endParaRPr lang="en-US" altLang="ja-JP" sz="3200" dirty="0"/>
          </a:p>
          <a:p>
            <a:r>
              <a:rPr kumimoji="1" lang="ja-JP" altLang="en-US" sz="3200"/>
              <a:t>基本的はオフです。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120157-2B51-4164-CDDA-6A5A8C5A815B}"/>
              </a:ext>
            </a:extLst>
          </p:cNvPr>
          <p:cNvSpPr txBox="1"/>
          <p:nvPr/>
        </p:nvSpPr>
        <p:spPr>
          <a:xfrm>
            <a:off x="2101952" y="5068207"/>
            <a:ext cx="7981672" cy="15696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3200"/>
              <a:t>日曜日には、家族で過ごす、友達と遊ぶ等</a:t>
            </a:r>
            <a:endParaRPr lang="en-US" altLang="ja-JP" sz="3200" dirty="0"/>
          </a:p>
          <a:p>
            <a:r>
              <a:rPr lang="ja-JP" altLang="en-US" sz="3200"/>
              <a:t>次の週に何をしたかを話してもらう。</a:t>
            </a:r>
            <a:endParaRPr lang="en-US" altLang="ja-JP" sz="3200" dirty="0"/>
          </a:p>
          <a:p>
            <a:r>
              <a:rPr lang="en-US" altLang="ja-JP" sz="3200" dirty="0"/>
              <a:t>1</a:t>
            </a:r>
            <a:r>
              <a:rPr lang="ja-JP" altLang="en-US" sz="3200"/>
              <a:t>日中家でスマホ触ってましたは</a:t>
            </a:r>
            <a:r>
              <a:rPr lang="en-US" altLang="ja-JP" sz="3200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20920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9D3E5-3F92-25BA-5586-608BC0D3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E34F844C-0B12-5D55-9F8A-F7FB2578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93" y="0"/>
            <a:ext cx="1638060" cy="1558126"/>
          </a:xfrm>
          <a:prstGeom prst="rect">
            <a:avLst/>
          </a:prstGeom>
        </p:spPr>
      </p:pic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70930FB9-BC0F-897E-7801-F83CD963C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7883"/>
              </p:ext>
            </p:extLst>
          </p:nvPr>
        </p:nvGraphicFramePr>
        <p:xfrm>
          <a:off x="1026045" y="1383238"/>
          <a:ext cx="9107562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3822">
                  <a:extLst>
                    <a:ext uri="{9D8B030D-6E8A-4147-A177-3AD203B41FA5}">
                      <a16:colId xmlns:a16="http://schemas.microsoft.com/office/drawing/2014/main" val="1059877619"/>
                    </a:ext>
                  </a:extLst>
                </a:gridCol>
                <a:gridCol w="2887782">
                  <a:extLst>
                    <a:ext uri="{9D8B030D-6E8A-4147-A177-3AD203B41FA5}">
                      <a16:colId xmlns:a16="http://schemas.microsoft.com/office/drawing/2014/main" val="728179175"/>
                    </a:ext>
                  </a:extLst>
                </a:gridCol>
                <a:gridCol w="3005958">
                  <a:extLst>
                    <a:ext uri="{9D8B030D-6E8A-4147-A177-3AD203B41FA5}">
                      <a16:colId xmlns:a16="http://schemas.microsoft.com/office/drawing/2014/main" val="1118729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/>
                        <a:t>入会費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/>
                        <a:t>年会費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/>
                        <a:t>月謝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1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10,000</a:t>
                      </a:r>
                      <a:r>
                        <a:rPr kumimoji="1" lang="ja-JP" altLang="en-US" sz="2400"/>
                        <a:t>円</a:t>
                      </a:r>
                      <a:endParaRPr kumimoji="1" lang="en-US" altLang="ja-JP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11,000</a:t>
                      </a:r>
                      <a:r>
                        <a:rPr kumimoji="1" lang="ja-JP" altLang="en-US" sz="2800"/>
                        <a:t>（税込）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20616"/>
                  </a:ext>
                </a:extLst>
              </a:tr>
            </a:tbl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BF29A4-832D-61BE-48FB-C0793179562F}"/>
              </a:ext>
            </a:extLst>
          </p:cNvPr>
          <p:cNvSpPr txBox="1"/>
          <p:nvPr/>
        </p:nvSpPr>
        <p:spPr>
          <a:xfrm>
            <a:off x="3538243" y="220133"/>
            <a:ext cx="4493538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4800"/>
              <a:t>活動費について</a:t>
            </a:r>
            <a:endParaRPr kumimoji="1" lang="ja-JP" altLang="en-US" sz="48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643408-950B-680B-4970-E7C7A3059B5C}"/>
              </a:ext>
            </a:extLst>
          </p:cNvPr>
          <p:cNvSpPr txBox="1"/>
          <p:nvPr/>
        </p:nvSpPr>
        <p:spPr>
          <a:xfrm>
            <a:off x="1383806" y="2751666"/>
            <a:ext cx="8392041" cy="15696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3200"/>
              <a:t>年会費（選手登録・チーム登録・保険代）</a:t>
            </a:r>
            <a:endParaRPr lang="en-US" altLang="ja-JP" sz="3200" dirty="0"/>
          </a:p>
          <a:p>
            <a:r>
              <a:rPr lang="ja-JP" altLang="en-US" sz="3200"/>
              <a:t>月謝（会場代・大会参加費・人件費）</a:t>
            </a:r>
            <a:endParaRPr lang="en-US" altLang="ja-JP" sz="3200" dirty="0"/>
          </a:p>
          <a:p>
            <a:r>
              <a:rPr lang="en-US" altLang="ja-JP" sz="3200" dirty="0"/>
              <a:t>※</a:t>
            </a:r>
            <a:r>
              <a:rPr lang="ja-JP" altLang="en-US" sz="3200"/>
              <a:t>石川広武はボランティアコーチとなります</a:t>
            </a:r>
            <a:endParaRPr lang="en-US" altLang="ja-JP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64E24B-1BFC-1619-51D8-1C60CE48A4F1}"/>
              </a:ext>
            </a:extLst>
          </p:cNvPr>
          <p:cNvSpPr txBox="1"/>
          <p:nvPr/>
        </p:nvSpPr>
        <p:spPr>
          <a:xfrm>
            <a:off x="768254" y="4653434"/>
            <a:ext cx="10033516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※</a:t>
            </a:r>
            <a:r>
              <a:rPr lang="ja-JP" altLang="en-US" sz="3200"/>
              <a:t>別途、バッグ、ウェア、ジャージの購入があります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35647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5119E-7B96-F7B2-0A2F-95D0857F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B4114F09-96C4-6DC6-FAFB-3AE6E4E0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93" y="0"/>
            <a:ext cx="1638060" cy="155812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5409AA-4BC2-575F-5036-B25899FC50AF}"/>
              </a:ext>
            </a:extLst>
          </p:cNvPr>
          <p:cNvSpPr txBox="1"/>
          <p:nvPr/>
        </p:nvSpPr>
        <p:spPr>
          <a:xfrm>
            <a:off x="3931678" y="245533"/>
            <a:ext cx="3877985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4800"/>
              <a:t>入会について</a:t>
            </a:r>
            <a:endParaRPr kumimoji="1" lang="ja-JP" altLang="en-US" sz="48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42A50A-81B3-C395-8BB8-626570BC7CD8}"/>
              </a:ext>
            </a:extLst>
          </p:cNvPr>
          <p:cNvSpPr txBox="1"/>
          <p:nvPr/>
        </p:nvSpPr>
        <p:spPr>
          <a:xfrm>
            <a:off x="1425490" y="2505670"/>
            <a:ext cx="9341019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5400"/>
              <a:t>募集人数最小</a:t>
            </a:r>
            <a:r>
              <a:rPr lang="en-US" altLang="ja-JP" sz="5400" dirty="0"/>
              <a:t>16</a:t>
            </a:r>
            <a:r>
              <a:rPr lang="ja-JP" altLang="en-US" sz="5400"/>
              <a:t>名</a:t>
            </a:r>
            <a:r>
              <a:rPr lang="en-US" altLang="ja-JP" sz="5400" dirty="0"/>
              <a:t>〜</a:t>
            </a:r>
            <a:r>
              <a:rPr lang="ja-JP" altLang="en-US" sz="5400"/>
              <a:t>最大</a:t>
            </a:r>
            <a:r>
              <a:rPr lang="en-US" altLang="ja-JP" sz="5400" dirty="0"/>
              <a:t>24</a:t>
            </a:r>
            <a:r>
              <a:rPr lang="ja-JP" altLang="en-US" sz="5400"/>
              <a:t>名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395742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30D1-C7AE-6737-5CD5-EBFA85020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71DB51CE-E63F-CDE6-AEAC-40104CCD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93" y="0"/>
            <a:ext cx="1638060" cy="155812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F2E53F-EB65-8369-7EE6-9FD704143041}"/>
              </a:ext>
            </a:extLst>
          </p:cNvPr>
          <p:cNvSpPr txBox="1"/>
          <p:nvPr/>
        </p:nvSpPr>
        <p:spPr>
          <a:xfrm>
            <a:off x="3931678" y="245533"/>
            <a:ext cx="3877985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4800"/>
              <a:t>入会について</a:t>
            </a:r>
            <a:endParaRPr kumimoji="1" lang="ja-JP" altLang="en-US" sz="48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14526F-8906-158A-246F-1538566E7F80}"/>
              </a:ext>
            </a:extLst>
          </p:cNvPr>
          <p:cNvSpPr txBox="1"/>
          <p:nvPr/>
        </p:nvSpPr>
        <p:spPr>
          <a:xfrm>
            <a:off x="1079239" y="4631925"/>
            <a:ext cx="10033516" cy="10772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3200"/>
              <a:t>スクール生以外の方は一度、スクールへの</a:t>
            </a:r>
            <a:endParaRPr lang="en-US" altLang="ja-JP" sz="3200" dirty="0"/>
          </a:p>
          <a:p>
            <a:r>
              <a:rPr lang="ja-JP" altLang="en-US" sz="3200"/>
              <a:t>体験をして頂いてからの申し込みをお願い致します。</a:t>
            </a:r>
            <a:endParaRPr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D958B3-0A9D-CD42-6393-265F645582E5}"/>
              </a:ext>
            </a:extLst>
          </p:cNvPr>
          <p:cNvSpPr txBox="1"/>
          <p:nvPr/>
        </p:nvSpPr>
        <p:spPr>
          <a:xfrm>
            <a:off x="851751" y="2069397"/>
            <a:ext cx="10854253" cy="15696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3200"/>
              <a:t>本日より入会手続きを行います。</a:t>
            </a:r>
            <a:endParaRPr lang="en-US" altLang="ja-JP" sz="3200" dirty="0"/>
          </a:p>
          <a:p>
            <a:r>
              <a:rPr lang="ja-JP" altLang="en-US" sz="3200"/>
              <a:t>入団希望者は会の終了後にライングループを</a:t>
            </a:r>
            <a:endParaRPr lang="en-US" altLang="ja-JP" sz="3200" dirty="0"/>
          </a:p>
          <a:p>
            <a:r>
              <a:rPr lang="ja-JP" altLang="en-US" sz="3200"/>
              <a:t>作成致します。そちらに入団フォームと規約を送ります。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61740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FDA9F834-BE44-B03D-D489-0464B532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12" y="1922318"/>
            <a:ext cx="3000375" cy="301336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B54701-878B-C838-040D-753930307C8B}"/>
              </a:ext>
            </a:extLst>
          </p:cNvPr>
          <p:cNvSpPr txBox="1"/>
          <p:nvPr/>
        </p:nvSpPr>
        <p:spPr>
          <a:xfrm>
            <a:off x="1708236" y="3854506"/>
            <a:ext cx="8479558" cy="144655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8000" contrast="3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良い習慣を身につけた人！</a:t>
            </a:r>
            <a:endParaRPr lang="en-US" altLang="ja-JP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（当たり前・考えなくてもできる）</a:t>
            </a:r>
            <a:endParaRPr lang="en-US" altLang="ja-JP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五角形 2">
            <a:extLst>
              <a:ext uri="{FF2B5EF4-FFF2-40B4-BE49-F238E27FC236}">
                <a16:creationId xmlns:a16="http://schemas.microsoft.com/office/drawing/2014/main" id="{36E5C0B8-99C8-234D-B5BB-7F9AA92E62AC}"/>
              </a:ext>
            </a:extLst>
          </p:cNvPr>
          <p:cNvSpPr/>
          <p:nvPr/>
        </p:nvSpPr>
        <p:spPr>
          <a:xfrm>
            <a:off x="8567572" y="744891"/>
            <a:ext cx="2020062" cy="1393258"/>
          </a:xfrm>
          <a:prstGeom prst="pentagon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>
                <a:solidFill>
                  <a:srgbClr val="FF0000"/>
                </a:solidFill>
              </a:rPr>
              <a:t>究極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5FC67DA-3C80-CD64-F6E5-65CB33804512}"/>
              </a:ext>
            </a:extLst>
          </p:cNvPr>
          <p:cNvSpPr txBox="1"/>
          <p:nvPr/>
        </p:nvSpPr>
        <p:spPr>
          <a:xfrm>
            <a:off x="683497" y="845995"/>
            <a:ext cx="6016123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何を身につけさせたいのか？</a:t>
            </a:r>
            <a:endParaRPr lang="en-US" altLang="ja-JP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6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どんな人にしたいのか？</a:t>
            </a:r>
            <a:endParaRPr lang="en-US" altLang="ja-JP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8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>
            <a:extLst>
              <a:ext uri="{FF2B5EF4-FFF2-40B4-BE49-F238E27FC236}">
                <a16:creationId xmlns:a16="http://schemas.microsoft.com/office/drawing/2014/main" id="{CF10F561-7286-07CD-BE1F-2B658F3F2A4F}"/>
              </a:ext>
            </a:extLst>
          </p:cNvPr>
          <p:cNvSpPr/>
          <p:nvPr/>
        </p:nvSpPr>
        <p:spPr>
          <a:xfrm>
            <a:off x="220732" y="1635504"/>
            <a:ext cx="3358286" cy="516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/>
              <a:t>PBF</a:t>
            </a:r>
            <a:r>
              <a:rPr lang="ja-JP" altLang="en-US" sz="2000" b="1"/>
              <a:t>ルール</a:t>
            </a:r>
            <a:r>
              <a:rPr lang="en-US" altLang="ja-JP" sz="2000" b="1" dirty="0"/>
              <a:t>❶</a:t>
            </a:r>
            <a:endParaRPr kumimoji="1" lang="ja-JP" altLang="en-US" sz="2000" b="1"/>
          </a:p>
        </p:txBody>
      </p:sp>
      <p:sp>
        <p:nvSpPr>
          <p:cNvPr id="43" name="台形 42">
            <a:extLst>
              <a:ext uri="{FF2B5EF4-FFF2-40B4-BE49-F238E27FC236}">
                <a16:creationId xmlns:a16="http://schemas.microsoft.com/office/drawing/2014/main" id="{FC7AC27F-AA80-6AAB-C083-E9E0D6673265}"/>
              </a:ext>
            </a:extLst>
          </p:cNvPr>
          <p:cNvSpPr/>
          <p:nvPr/>
        </p:nvSpPr>
        <p:spPr>
          <a:xfrm>
            <a:off x="297726" y="5666163"/>
            <a:ext cx="11596547" cy="1047750"/>
          </a:xfrm>
          <a:prstGeom prst="trapezoid">
            <a:avLst/>
          </a:prstGeom>
          <a:gradFill>
            <a:gsLst>
              <a:gs pos="24000">
                <a:srgbClr val="0D0DE1"/>
              </a:gs>
              <a:gs pos="100000">
                <a:srgbClr val="FF7A00"/>
              </a:gs>
              <a:gs pos="98000">
                <a:srgbClr val="00B0F0"/>
              </a:gs>
              <a:gs pos="100000">
                <a:srgbClr val="FF0300"/>
              </a:gs>
              <a:gs pos="100000">
                <a:srgbClr val="00B0F0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b="1" i="1" u="sng">
                <a:solidFill>
                  <a:prstClr val="white"/>
                </a:solid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今、どんなモーメントがあるかを認知すること</a:t>
            </a:r>
            <a:endParaRPr lang="ja-JP" altLang="en-US" sz="4000" b="1" i="1" u="sng" dirty="0">
              <a:solidFill>
                <a:prstClr val="white"/>
              </a:solid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A202B2A-D85B-7AFD-6D67-798ACDDB1DB7}"/>
              </a:ext>
            </a:extLst>
          </p:cNvPr>
          <p:cNvSpPr txBox="1"/>
          <p:nvPr/>
        </p:nvSpPr>
        <p:spPr>
          <a:xfrm>
            <a:off x="4120816" y="1524682"/>
            <a:ext cx="6529694" cy="646331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 contrast="3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ここでしかできなことに挑戦する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7229AF2C-8647-4192-CA7A-4A28AA16DEEB}"/>
              </a:ext>
            </a:extLst>
          </p:cNvPr>
          <p:cNvSpPr/>
          <p:nvPr/>
        </p:nvSpPr>
        <p:spPr>
          <a:xfrm>
            <a:off x="150550" y="2735262"/>
            <a:ext cx="3358286" cy="516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/>
              <a:t>PBF</a:t>
            </a:r>
            <a:r>
              <a:rPr lang="ja-JP" altLang="en-US" sz="2000" b="1"/>
              <a:t>ルール❸</a:t>
            </a:r>
            <a:endParaRPr kumimoji="1" lang="ja-JP" altLang="en-US" sz="2000" b="1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C12409F-AB72-4A5C-D0A6-FCCA32E9316E}"/>
              </a:ext>
            </a:extLst>
          </p:cNvPr>
          <p:cNvSpPr txBox="1"/>
          <p:nvPr/>
        </p:nvSpPr>
        <p:spPr>
          <a:xfrm>
            <a:off x="4120816" y="2477172"/>
            <a:ext cx="6529694" cy="646331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 contrast="3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プレイと判断の反復（選ばせる）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045D33BC-104D-44FE-3003-BD89E5E80D26}"/>
              </a:ext>
            </a:extLst>
          </p:cNvPr>
          <p:cNvSpPr/>
          <p:nvPr/>
        </p:nvSpPr>
        <p:spPr>
          <a:xfrm>
            <a:off x="163219" y="4715618"/>
            <a:ext cx="3358286" cy="516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/>
              <a:t>PBF</a:t>
            </a:r>
            <a:r>
              <a:rPr lang="ja-JP" altLang="en-US" sz="2000" b="1"/>
              <a:t>ルール❻</a:t>
            </a:r>
            <a:endParaRPr kumimoji="1" lang="ja-JP" altLang="en-US" sz="2000" b="1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8F349BE-E300-9900-6A91-0C4B997FA966}"/>
              </a:ext>
            </a:extLst>
          </p:cNvPr>
          <p:cNvSpPr txBox="1"/>
          <p:nvPr/>
        </p:nvSpPr>
        <p:spPr>
          <a:xfrm>
            <a:off x="4120816" y="3481731"/>
            <a:ext cx="7062129" cy="646331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 contrast="3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感性を高める（美しい目を育てる）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0A4C3295-26BD-C775-9D20-4CAC848975C2}"/>
              </a:ext>
            </a:extLst>
          </p:cNvPr>
          <p:cNvSpPr/>
          <p:nvPr/>
        </p:nvSpPr>
        <p:spPr>
          <a:xfrm>
            <a:off x="150550" y="3691944"/>
            <a:ext cx="3358286" cy="516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/>
              <a:t>PBF</a:t>
            </a:r>
            <a:r>
              <a:rPr lang="ja-JP" altLang="en-US" sz="2000" b="1"/>
              <a:t>ルール❺</a:t>
            </a:r>
            <a:endParaRPr kumimoji="1" lang="ja-JP" altLang="en-US" sz="2000" b="1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E55A3AC-F72E-4162-3E91-870C3CDB69E5}"/>
              </a:ext>
            </a:extLst>
          </p:cNvPr>
          <p:cNvSpPr txBox="1"/>
          <p:nvPr/>
        </p:nvSpPr>
        <p:spPr>
          <a:xfrm>
            <a:off x="4120815" y="4589167"/>
            <a:ext cx="7062129" cy="646331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8000" contrast="39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刺激を与えて賢くなってもらう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9E21198-CA6C-8319-EF18-E528B3DD60B5}"/>
              </a:ext>
            </a:extLst>
          </p:cNvPr>
          <p:cNvSpPr txBox="1"/>
          <p:nvPr/>
        </p:nvSpPr>
        <p:spPr>
          <a:xfrm>
            <a:off x="4133768" y="668932"/>
            <a:ext cx="351811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良い習慣とは？</a:t>
            </a:r>
            <a:endParaRPr lang="en-US" altLang="ja-JP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0D9A6039-F0A5-E62D-9D3C-62A9A09E7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039" y="95692"/>
            <a:ext cx="1638060" cy="15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209E-E1C0-82EA-D47F-73B74864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23F39E25-126B-FE73-E6EF-04AD0FB80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93" y="0"/>
            <a:ext cx="1638060" cy="15581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1AEEEA-2939-058F-204F-4E86BF60ED82}"/>
              </a:ext>
            </a:extLst>
          </p:cNvPr>
          <p:cNvSpPr txBox="1"/>
          <p:nvPr/>
        </p:nvSpPr>
        <p:spPr>
          <a:xfrm>
            <a:off x="1694795" y="2598003"/>
            <a:ext cx="8802410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4800"/>
              <a:t>ご清聴ありがとうございました</a:t>
            </a:r>
            <a:endParaRPr lang="en-US" altLang="ja-JP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05755E-FD93-5045-3348-729E44915734}"/>
              </a:ext>
            </a:extLst>
          </p:cNvPr>
          <p:cNvSpPr txBox="1"/>
          <p:nvPr/>
        </p:nvSpPr>
        <p:spPr>
          <a:xfrm>
            <a:off x="3541454" y="4031288"/>
            <a:ext cx="5109091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ja-JP" altLang="en-US" sz="3200"/>
              <a:t>何かご質問はありますか？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8419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9B21FE7-5713-088B-5F8C-6AE6870B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4" y="853017"/>
            <a:ext cx="7061316" cy="593830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7E00CD-19C2-3DA2-945F-9820A450D7DD}"/>
              </a:ext>
            </a:extLst>
          </p:cNvPr>
          <p:cNvSpPr txBox="1"/>
          <p:nvPr/>
        </p:nvSpPr>
        <p:spPr>
          <a:xfrm>
            <a:off x="1585739" y="66676"/>
            <a:ext cx="4963005" cy="64452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指導者プロフィール</a:t>
            </a:r>
          </a:p>
        </p:txBody>
      </p:sp>
      <p:pic>
        <p:nvPicPr>
          <p:cNvPr id="5" name="図 4" descr="テキスト, 記号, 部屋 が含まれている画像">
            <a:extLst>
              <a:ext uri="{FF2B5EF4-FFF2-40B4-BE49-F238E27FC236}">
                <a16:creationId xmlns:a16="http://schemas.microsoft.com/office/drawing/2014/main" id="{8708F5D9-1D58-65B2-BCA0-D17C42A17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25" y="957860"/>
            <a:ext cx="3576108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D923A-7839-B3D8-A030-E6406D52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01AD9B-E980-FF54-78E9-83189E5E3B9B}"/>
              </a:ext>
            </a:extLst>
          </p:cNvPr>
          <p:cNvSpPr txBox="1"/>
          <p:nvPr/>
        </p:nvSpPr>
        <p:spPr>
          <a:xfrm>
            <a:off x="1585739" y="66676"/>
            <a:ext cx="4963005" cy="64452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600" b="1">
                <a:latin typeface="+mj-lt"/>
                <a:ea typeface="+mj-ea"/>
                <a:cs typeface="+mj-cs"/>
              </a:rPr>
              <a:t>スタッフについて</a:t>
            </a:r>
            <a:endParaRPr lang="ja-JP" altLang="en-US" sz="3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15393980-9D4D-C107-7AD2-897C75D0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063" y="119608"/>
            <a:ext cx="1747270" cy="174727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8157790F-3B7E-BFAE-12FC-9389A3170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4" y="5545880"/>
            <a:ext cx="63242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テクニカルアドバイザー　吉武博文氏（試合毎のチームや個人の分析）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CE14D6D-B95D-5D19-F472-A9145694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49" y="1756022"/>
            <a:ext cx="3190875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監督　石川　広武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EC75301-2991-8E84-03F1-9C1558CB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4" y="2637774"/>
            <a:ext cx="4438831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コーチ　上地　光琉（予定）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3310F69-A839-D6CC-C654-50CBD1EE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4" y="3519526"/>
            <a:ext cx="748683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GK</a:t>
            </a: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コーチ　具志堅　和也（月に</a:t>
            </a:r>
            <a:r>
              <a:rPr lang="en-US" altLang="ja-JP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2</a:t>
            </a: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回の</a:t>
            </a:r>
            <a:r>
              <a:rPr lang="en-US" altLang="ja-JP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GK</a:t>
            </a: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指導）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12A7DD3-46AB-403F-6955-B9C01364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5" y="4532703"/>
            <a:ext cx="782973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トレーナー　佐久本さん（月に</a:t>
            </a:r>
            <a:r>
              <a:rPr lang="en-US" altLang="ja-JP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度のメンテナス）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305E2A5-2306-9E91-2FA8-F06D8E0FD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02" y="823515"/>
            <a:ext cx="2934686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代表　石川　郁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2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2A18E-0C08-9313-5CE9-A98EC4EA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36F7577C-178C-2A14-08D4-5B3F77FF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063" y="119608"/>
            <a:ext cx="1747270" cy="1747270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61D6D24D-A61B-789F-B3CA-B3142A68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852" y="296457"/>
            <a:ext cx="7486832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GK</a:t>
            </a: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コーチ　具志堅　和也（月に</a:t>
            </a:r>
            <a:r>
              <a:rPr lang="en-US" altLang="ja-JP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2</a:t>
            </a: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回の</a:t>
            </a:r>
            <a:r>
              <a:rPr lang="en-US" altLang="ja-JP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GK</a:t>
            </a: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指導）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8" name="図 7" descr="白いシャツを着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5DDB411-74A8-3056-2EE2-20056BEAE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46" y="1539944"/>
            <a:ext cx="2337707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1771-9AE3-481A-6499-B1958BBD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3D17CDCE-540F-BEF4-4552-2F6E7BFE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063" y="119608"/>
            <a:ext cx="1747270" cy="174727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FBC39D94-B751-1E23-7070-DC924801B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67" y="119608"/>
            <a:ext cx="632424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700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テクニカルアドバイザー　吉武博文氏（試合毎のチームや個人の分析）</a:t>
            </a:r>
            <a:endParaRPr lang="en-US" altLang="ja-JP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8" name="図 7" descr="人, 屋内, 男, フロン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DB1969-B182-0029-7827-38FF1B78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79" t="13357" r="17357"/>
          <a:stretch>
            <a:fillRect/>
          </a:stretch>
        </p:blipFill>
        <p:spPr>
          <a:xfrm>
            <a:off x="427703" y="1542062"/>
            <a:ext cx="3465872" cy="3909675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4738955-8D4E-EB5A-975F-913782E747B0}"/>
              </a:ext>
            </a:extLst>
          </p:cNvPr>
          <p:cNvSpPr txBox="1">
            <a:spLocks/>
          </p:cNvSpPr>
          <p:nvPr/>
        </p:nvSpPr>
        <p:spPr>
          <a:xfrm>
            <a:off x="4306529" y="2423952"/>
            <a:ext cx="7619999" cy="2145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3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417294-4272-6381-5E76-C7EB3CE1E348}"/>
              </a:ext>
            </a:extLst>
          </p:cNvPr>
          <p:cNvSpPr txBox="1"/>
          <p:nvPr/>
        </p:nvSpPr>
        <p:spPr>
          <a:xfrm>
            <a:off x="4168171" y="1542062"/>
            <a:ext cx="78967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【</a:t>
            </a:r>
            <a:r>
              <a:rPr lang="ja-JP" altLang="en-US" b="1"/>
              <a:t>指導歴</a:t>
            </a:r>
            <a:r>
              <a:rPr lang="en-US" altLang="ja-JP" b="1" dirty="0"/>
              <a:t>】</a:t>
            </a:r>
            <a:br>
              <a:rPr lang="en-US" altLang="ja-JP" b="1" dirty="0"/>
            </a:br>
            <a:r>
              <a:rPr lang="en-US" altLang="ja-JP" dirty="0"/>
              <a:t>1985</a:t>
            </a:r>
            <a:r>
              <a:rPr lang="ja-JP" altLang="en-US"/>
              <a:t>年～</a:t>
            </a:r>
            <a:r>
              <a:rPr lang="en-US" altLang="ja-JP" dirty="0"/>
              <a:t>1991</a:t>
            </a:r>
            <a:r>
              <a:rPr lang="ja-JP" altLang="en-US"/>
              <a:t>年　大分市立明野中学校</a:t>
            </a:r>
            <a:br>
              <a:rPr lang="ja-JP" altLang="en-US"/>
            </a:br>
            <a:r>
              <a:rPr lang="en-US" altLang="ja-JP" dirty="0"/>
              <a:t>1992</a:t>
            </a:r>
            <a:r>
              <a:rPr lang="ja-JP" altLang="en-US"/>
              <a:t>年～</a:t>
            </a:r>
            <a:r>
              <a:rPr lang="en-US" altLang="ja-JP" dirty="0"/>
              <a:t>1995</a:t>
            </a:r>
            <a:r>
              <a:rPr lang="ja-JP" altLang="en-US"/>
              <a:t>年　プラハ日本人学校</a:t>
            </a:r>
            <a:br>
              <a:rPr lang="ja-JP" altLang="en-US"/>
            </a:br>
            <a:r>
              <a:rPr lang="en-US" altLang="ja-JP" dirty="0"/>
              <a:t>1996</a:t>
            </a:r>
            <a:r>
              <a:rPr lang="ja-JP" altLang="en-US"/>
              <a:t>年～</a:t>
            </a:r>
            <a:r>
              <a:rPr lang="en-US" altLang="ja-JP" dirty="0"/>
              <a:t>1997</a:t>
            </a:r>
            <a:r>
              <a:rPr lang="ja-JP" altLang="en-US"/>
              <a:t>年　大分大学大学院教育学研究科</a:t>
            </a:r>
            <a:br>
              <a:rPr lang="ja-JP" altLang="en-US"/>
            </a:br>
            <a:r>
              <a:rPr lang="en-US" altLang="ja-JP" dirty="0"/>
              <a:t>1998</a:t>
            </a:r>
            <a:r>
              <a:rPr lang="ja-JP" altLang="en-US"/>
              <a:t>年　大分市立王子中学校</a:t>
            </a:r>
            <a:br>
              <a:rPr lang="ja-JP" altLang="en-US"/>
            </a:br>
            <a:r>
              <a:rPr lang="en-US" altLang="ja-JP" dirty="0"/>
              <a:t>1999</a:t>
            </a:r>
            <a:r>
              <a:rPr lang="ja-JP" altLang="en-US"/>
              <a:t>年　大分市立東陽中学校</a:t>
            </a:r>
            <a:br>
              <a:rPr lang="ja-JP" altLang="en-US"/>
            </a:br>
            <a:r>
              <a:rPr lang="en-US" altLang="ja-JP" dirty="0"/>
              <a:t>1996</a:t>
            </a:r>
            <a:r>
              <a:rPr lang="ja-JP" altLang="en-US"/>
              <a:t>年～</a:t>
            </a:r>
            <a:r>
              <a:rPr lang="en-US" altLang="ja-JP" dirty="0"/>
              <a:t>2006</a:t>
            </a:r>
            <a:r>
              <a:rPr lang="ja-JP" altLang="en-US"/>
              <a:t>年　大分トリニータ</a:t>
            </a:r>
            <a:r>
              <a:rPr lang="en-US" altLang="ja-JP" dirty="0"/>
              <a:t>U-15</a:t>
            </a:r>
            <a:r>
              <a:rPr lang="ja-JP" altLang="en-US"/>
              <a:t>コーチ</a:t>
            </a:r>
            <a:br>
              <a:rPr lang="ja-JP" altLang="en-US"/>
            </a:br>
            <a:r>
              <a:rPr lang="en-US" altLang="ja-JP" dirty="0"/>
              <a:t>2000</a:t>
            </a:r>
            <a:r>
              <a:rPr lang="ja-JP" altLang="en-US"/>
              <a:t>年～</a:t>
            </a:r>
            <a:r>
              <a:rPr lang="en-US" altLang="ja-JP" dirty="0"/>
              <a:t>2005</a:t>
            </a:r>
            <a:r>
              <a:rPr lang="ja-JP" altLang="en-US"/>
              <a:t>年　大分県立盲学校　</a:t>
            </a:r>
            <a:br>
              <a:rPr lang="ja-JP" altLang="en-US"/>
            </a:br>
            <a:r>
              <a:rPr lang="en-US" altLang="ja-JP" dirty="0"/>
              <a:t>2004</a:t>
            </a:r>
            <a:r>
              <a:rPr lang="ja-JP" altLang="en-US"/>
              <a:t>年～</a:t>
            </a:r>
            <a:r>
              <a:rPr lang="en-US" altLang="ja-JP" dirty="0"/>
              <a:t>2006</a:t>
            </a:r>
            <a:r>
              <a:rPr lang="ja-JP" altLang="en-US"/>
              <a:t>年　</a:t>
            </a:r>
            <a:r>
              <a:rPr lang="en-US" altLang="ja-JP" dirty="0"/>
              <a:t>U15/U16/U18</a:t>
            </a:r>
            <a:r>
              <a:rPr lang="ja-JP" altLang="en-US"/>
              <a:t>日本代表監督</a:t>
            </a:r>
            <a:br>
              <a:rPr lang="ja-JP" altLang="en-US"/>
            </a:br>
            <a:r>
              <a:rPr lang="en-US" altLang="ja-JP" dirty="0"/>
              <a:t>2009</a:t>
            </a:r>
            <a:r>
              <a:rPr lang="ja-JP" altLang="en-US"/>
              <a:t>年～</a:t>
            </a:r>
            <a:r>
              <a:rPr lang="en-US" altLang="ja-JP" dirty="0"/>
              <a:t>2014</a:t>
            </a:r>
            <a:r>
              <a:rPr lang="ja-JP" altLang="en-US"/>
              <a:t>年　</a:t>
            </a:r>
            <a:r>
              <a:rPr lang="en-US" altLang="ja-JP" dirty="0"/>
              <a:t>U15/U16/U17</a:t>
            </a:r>
            <a:r>
              <a:rPr lang="ja-JP" altLang="en-US"/>
              <a:t>日本代表監督</a:t>
            </a:r>
            <a:br>
              <a:rPr lang="ja-JP" altLang="en-US"/>
            </a:br>
            <a:r>
              <a:rPr lang="en-US" altLang="ja-JP" dirty="0"/>
              <a:t>2015</a:t>
            </a:r>
            <a:r>
              <a:rPr lang="ja-JP" altLang="en-US"/>
              <a:t>年　</a:t>
            </a:r>
            <a:r>
              <a:rPr lang="en-US" altLang="ja-JP" dirty="0"/>
              <a:t>FC</a:t>
            </a:r>
            <a:r>
              <a:rPr lang="ja-JP" altLang="en-US"/>
              <a:t>今治メソッド事業本部長</a:t>
            </a:r>
            <a:br>
              <a:rPr lang="ja-JP" altLang="en-US"/>
            </a:br>
            <a:r>
              <a:rPr lang="en-US" altLang="ja-JP" dirty="0"/>
              <a:t>2016</a:t>
            </a:r>
            <a:r>
              <a:rPr lang="ja-JP" altLang="en-US"/>
              <a:t>年～</a:t>
            </a:r>
            <a:r>
              <a:rPr lang="en-US" altLang="ja-JP" dirty="0"/>
              <a:t>2018</a:t>
            </a:r>
            <a:r>
              <a:rPr lang="ja-JP" altLang="en-US"/>
              <a:t>年　</a:t>
            </a:r>
            <a:r>
              <a:rPr lang="en-US" altLang="ja-JP" dirty="0"/>
              <a:t>FC</a:t>
            </a:r>
            <a:r>
              <a:rPr lang="ja-JP" altLang="en-US"/>
              <a:t>今治監督</a:t>
            </a:r>
            <a:br>
              <a:rPr lang="ja-JP" altLang="en-US"/>
            </a:br>
            <a:r>
              <a:rPr lang="en-US" altLang="ja-JP" dirty="0"/>
              <a:t>2019</a:t>
            </a:r>
            <a:r>
              <a:rPr lang="ja-JP" altLang="en-US"/>
              <a:t>年　</a:t>
            </a:r>
            <a:r>
              <a:rPr lang="en-US" altLang="ja-JP" dirty="0"/>
              <a:t>JFA</a:t>
            </a:r>
            <a:r>
              <a:rPr lang="ja-JP" altLang="en-US"/>
              <a:t>アカデミー福島男子</a:t>
            </a:r>
            <a:r>
              <a:rPr lang="en-US" altLang="ja-JP" dirty="0"/>
              <a:t>U-15</a:t>
            </a:r>
            <a:r>
              <a:rPr lang="ja-JP" altLang="en-US"/>
              <a:t>監督</a:t>
            </a:r>
            <a:br>
              <a:rPr lang="ja-JP" altLang="en-US"/>
            </a:br>
            <a:r>
              <a:rPr lang="en-US" altLang="ja-JP" dirty="0"/>
              <a:t>2020</a:t>
            </a:r>
            <a:r>
              <a:rPr lang="ja-JP" altLang="en-US"/>
              <a:t>年　東京ヴェルディヘッドコーチ</a:t>
            </a:r>
            <a:br>
              <a:rPr lang="ja-JP" altLang="en-US"/>
            </a:br>
            <a:r>
              <a:rPr lang="en-US" altLang="ja-JP" dirty="0"/>
              <a:t>2021</a:t>
            </a:r>
            <a:r>
              <a:rPr lang="ja-JP" altLang="en-US"/>
              <a:t>年～</a:t>
            </a:r>
            <a:r>
              <a:rPr lang="en-US" altLang="ja-JP" dirty="0"/>
              <a:t>2022</a:t>
            </a:r>
            <a:r>
              <a:rPr lang="ja-JP" altLang="en-US"/>
              <a:t>年　アローズ長崎ゼネラルマネージャー兼</a:t>
            </a:r>
            <a:r>
              <a:rPr lang="en-US" altLang="ja-JP" dirty="0"/>
              <a:t>APP</a:t>
            </a:r>
            <a:r>
              <a:rPr lang="ja-JP" altLang="en-US"/>
              <a:t>ダイレクター</a:t>
            </a:r>
            <a:br>
              <a:rPr lang="ja-JP" altLang="en-US"/>
            </a:br>
            <a:r>
              <a:rPr lang="en-US" altLang="ja-JP" dirty="0"/>
              <a:t>2023</a:t>
            </a:r>
            <a:r>
              <a:rPr lang="ja-JP" altLang="en-US"/>
              <a:t>年～</a:t>
            </a:r>
            <a:r>
              <a:rPr lang="en-US" altLang="ja-JP" dirty="0"/>
              <a:t>2024</a:t>
            </a:r>
            <a:r>
              <a:rPr lang="ja-JP" altLang="en-US"/>
              <a:t>年　おこしやす京都</a:t>
            </a:r>
            <a:r>
              <a:rPr lang="en-US" altLang="ja-JP" dirty="0"/>
              <a:t>AC</a:t>
            </a:r>
            <a:r>
              <a:rPr lang="ja-JP" altLang="en-US"/>
              <a:t>監督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8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596282-3B66-4179-A9B1-DC98A5FD08CF}"/>
              </a:ext>
            </a:extLst>
          </p:cNvPr>
          <p:cNvSpPr txBox="1"/>
          <p:nvPr/>
        </p:nvSpPr>
        <p:spPr>
          <a:xfrm>
            <a:off x="499889" y="2976418"/>
            <a:ext cx="4963005" cy="90516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PBFFC</a:t>
            </a:r>
            <a:r>
              <a:rPr lang="ja-JP" altLang="en-US" sz="4400" b="1">
                <a:latin typeface="+mj-lt"/>
                <a:ea typeface="+mj-ea"/>
                <a:cs typeface="+mj-cs"/>
              </a:rPr>
              <a:t>  </a:t>
            </a:r>
            <a:r>
              <a:rPr lang="en-US" altLang="ja-JP" sz="4400" b="1" dirty="0">
                <a:latin typeface="+mj-lt"/>
                <a:ea typeface="+mj-ea"/>
                <a:cs typeface="+mj-cs"/>
              </a:rPr>
              <a:t>VISION</a:t>
            </a:r>
            <a:endParaRPr lang="ja-JP" altLang="en-US" sz="4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 descr="テキスト, 記号, 部屋 が含まれている画像">
            <a:extLst>
              <a:ext uri="{FF2B5EF4-FFF2-40B4-BE49-F238E27FC236}">
                <a16:creationId xmlns:a16="http://schemas.microsoft.com/office/drawing/2014/main" id="{C6CE8EDC-716F-76AF-A085-FED7CC06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, 記号, 部屋 が含まれている画像">
            <a:extLst>
              <a:ext uri="{FF2B5EF4-FFF2-40B4-BE49-F238E27FC236}">
                <a16:creationId xmlns:a16="http://schemas.microsoft.com/office/drawing/2014/main" id="{DB5C2DB1-6E0F-0422-CA0C-497EBABE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028" y="0"/>
            <a:ext cx="1638060" cy="155812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4EB0483-3B29-AC79-11FD-F2035298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7" y="145302"/>
            <a:ext cx="10222961" cy="1123425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 fontScale="92500"/>
          </a:bodyPr>
          <a:lstStyle/>
          <a:p>
            <a:pPr algn="ctr"/>
            <a:r>
              <a:rPr lang="en-US" altLang="ja-JP" sz="4400" dirty="0"/>
              <a:t>CORE VALUE:</a:t>
            </a:r>
            <a:r>
              <a:rPr lang="ja-JP" altLang="en-US" sz="4400"/>
              <a:t>大切にしたい価値観と理念</a:t>
            </a:r>
            <a:endParaRPr lang="ja-JP" altLang="en-US" sz="4400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CEDB48E-8AD0-70D4-FB86-C61537CC38EA}"/>
              </a:ext>
            </a:extLst>
          </p:cNvPr>
          <p:cNvSpPr txBox="1">
            <a:spLocks/>
          </p:cNvSpPr>
          <p:nvPr/>
        </p:nvSpPr>
        <p:spPr>
          <a:xfrm>
            <a:off x="845335" y="1431352"/>
            <a:ext cx="9330795" cy="57026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GROWTH MINDSET GIVER</a:t>
            </a:r>
            <a:r>
              <a:rPr lang="ja-JP" altLang="en-US" sz="3600">
                <a:solidFill>
                  <a:schemeClr val="bg1"/>
                </a:solidFill>
              </a:rPr>
              <a:t>を体現する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31D43821-B401-4CBC-6F64-F7937D289888}"/>
              </a:ext>
            </a:extLst>
          </p:cNvPr>
          <p:cNvSpPr txBox="1">
            <a:spLocks/>
          </p:cNvSpPr>
          <p:nvPr/>
        </p:nvSpPr>
        <p:spPr>
          <a:xfrm>
            <a:off x="1129233" y="1414029"/>
            <a:ext cx="9933533" cy="1558126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4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29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93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58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822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87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51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116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733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80A36605-D47B-FD5E-EC86-580FA182EC23}"/>
              </a:ext>
            </a:extLst>
          </p:cNvPr>
          <p:cNvSpPr txBox="1">
            <a:spLocks/>
          </p:cNvSpPr>
          <p:nvPr/>
        </p:nvSpPr>
        <p:spPr>
          <a:xfrm>
            <a:off x="845334" y="3705049"/>
            <a:ext cx="9330795" cy="60677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ctr">
            <a:normAutofit lnSpcReduction="1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300" dirty="0">
                <a:solidFill>
                  <a:schemeClr val="bg1"/>
                </a:solidFill>
              </a:rPr>
              <a:t>『</a:t>
            </a:r>
            <a:r>
              <a:rPr lang="ja-JP" altLang="en-US" sz="3300">
                <a:solidFill>
                  <a:schemeClr val="bg1"/>
                </a:solidFill>
              </a:rPr>
              <a:t>成長志向</a:t>
            </a:r>
            <a:r>
              <a:rPr lang="en-US" altLang="ja-JP" sz="3300" dirty="0">
                <a:solidFill>
                  <a:schemeClr val="bg1"/>
                </a:solidFill>
              </a:rPr>
              <a:t>』</a:t>
            </a:r>
            <a:r>
              <a:rPr lang="ja-JP" altLang="en-US" sz="3300">
                <a:solidFill>
                  <a:schemeClr val="bg1"/>
                </a:solidFill>
              </a:rPr>
              <a:t>と</a:t>
            </a:r>
            <a:r>
              <a:rPr lang="en-US" altLang="ja-JP" sz="3300" dirty="0">
                <a:solidFill>
                  <a:schemeClr val="bg1"/>
                </a:solidFill>
              </a:rPr>
              <a:t>『</a:t>
            </a:r>
            <a:r>
              <a:rPr lang="ja-JP" altLang="en-US" sz="3300">
                <a:solidFill>
                  <a:schemeClr val="bg1"/>
                </a:solidFill>
              </a:rPr>
              <a:t>他者貢献</a:t>
            </a:r>
            <a:r>
              <a:rPr lang="en-US" altLang="ja-JP" sz="3300">
                <a:solidFill>
                  <a:schemeClr val="bg1"/>
                </a:solidFill>
              </a:rPr>
              <a:t>』</a:t>
            </a:r>
            <a:endParaRPr lang="en-US" altLang="ja-JP" sz="3300" dirty="0">
              <a:solidFill>
                <a:schemeClr val="bg1"/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A120C2A0-29E6-9A6C-1BC3-B9B8D765684E}"/>
              </a:ext>
            </a:extLst>
          </p:cNvPr>
          <p:cNvSpPr txBox="1">
            <a:spLocks/>
          </p:cNvSpPr>
          <p:nvPr/>
        </p:nvSpPr>
        <p:spPr>
          <a:xfrm>
            <a:off x="845333" y="5218063"/>
            <a:ext cx="9330795" cy="60677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>
                <a:solidFill>
                  <a:schemeClr val="bg1"/>
                </a:solidFill>
              </a:rPr>
              <a:t>自信を持ってプレイする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7C58AE33-FD6F-4EF6-0A12-B7B400F70C43}"/>
              </a:ext>
            </a:extLst>
          </p:cNvPr>
          <p:cNvSpPr txBox="1">
            <a:spLocks/>
          </p:cNvSpPr>
          <p:nvPr/>
        </p:nvSpPr>
        <p:spPr>
          <a:xfrm>
            <a:off x="224366" y="5950958"/>
            <a:ext cx="11743266" cy="76174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ctr">
            <a:normAutofit fontScale="925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>
                <a:solidFill>
                  <a:schemeClr val="bg1"/>
                </a:solidFill>
              </a:rPr>
              <a:t>サッカーができる楽しさ・挑戦を楽しめる・逆境を楽しむ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F23495E3-08D1-829E-67A8-83E71A5FB565}"/>
              </a:ext>
            </a:extLst>
          </p:cNvPr>
          <p:cNvSpPr txBox="1">
            <a:spLocks/>
          </p:cNvSpPr>
          <p:nvPr/>
        </p:nvSpPr>
        <p:spPr>
          <a:xfrm>
            <a:off x="845333" y="2090643"/>
            <a:ext cx="9330795" cy="65306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ctr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300">
                <a:solidFill>
                  <a:schemeClr val="bg1"/>
                </a:solidFill>
              </a:rPr>
              <a:t>勝負の神様は細部に宿る</a:t>
            </a:r>
            <a:endParaRPr lang="en-US" altLang="ja-JP" sz="3300" dirty="0">
              <a:solidFill>
                <a:schemeClr val="bg1"/>
              </a:solidFill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6A0383E8-7397-5950-6705-ADC97E9AFB75}"/>
              </a:ext>
            </a:extLst>
          </p:cNvPr>
          <p:cNvSpPr txBox="1">
            <a:spLocks/>
          </p:cNvSpPr>
          <p:nvPr/>
        </p:nvSpPr>
        <p:spPr>
          <a:xfrm>
            <a:off x="845333" y="2863419"/>
            <a:ext cx="9330795" cy="65306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ctr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300">
                <a:solidFill>
                  <a:schemeClr val="bg1"/>
                </a:solidFill>
              </a:rPr>
              <a:t>リーダーシップとフォローシップ</a:t>
            </a:r>
            <a:endParaRPr lang="en-US" altLang="ja-JP" sz="3300" dirty="0">
              <a:solidFill>
                <a:schemeClr val="bg1"/>
              </a:solidFill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90FF064-BC69-E723-C603-1EAE12079EAB}"/>
              </a:ext>
            </a:extLst>
          </p:cNvPr>
          <p:cNvSpPr txBox="1">
            <a:spLocks/>
          </p:cNvSpPr>
          <p:nvPr/>
        </p:nvSpPr>
        <p:spPr>
          <a:xfrm>
            <a:off x="845333" y="4422718"/>
            <a:ext cx="9330795" cy="60677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>
                <a:solidFill>
                  <a:schemeClr val="bg1"/>
                </a:solidFill>
              </a:rPr>
              <a:t>感謝の気持ちを常に持つ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5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, 記号, 部屋 が含まれている画像">
            <a:extLst>
              <a:ext uri="{FF2B5EF4-FFF2-40B4-BE49-F238E27FC236}">
                <a16:creationId xmlns:a16="http://schemas.microsoft.com/office/drawing/2014/main" id="{DB5C2DB1-6E0F-0422-CA0C-497EBABE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063" y="119608"/>
            <a:ext cx="1747270" cy="174727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4EB0483-3B29-AC79-11FD-F2035298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127" y="119608"/>
            <a:ext cx="9564904" cy="1383454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altLang="ja-JP" sz="6469" dirty="0"/>
              <a:t>Purpose Statement:</a:t>
            </a:r>
            <a:r>
              <a:rPr lang="ja-JP" altLang="en-US" sz="6469"/>
              <a:t>存在意義</a:t>
            </a:r>
            <a:endParaRPr lang="ja-JP" altLang="en-US" sz="6469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CEDB48E-8AD0-70D4-FB86-C61537CC38EA}"/>
              </a:ext>
            </a:extLst>
          </p:cNvPr>
          <p:cNvSpPr txBox="1">
            <a:spLocks/>
          </p:cNvSpPr>
          <p:nvPr/>
        </p:nvSpPr>
        <p:spPr>
          <a:xfrm>
            <a:off x="1393031" y="1243035"/>
            <a:ext cx="8763000" cy="106518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3733" dirty="0">
              <a:solidFill>
                <a:schemeClr val="tx1"/>
              </a:solidFill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31D43821-B401-4CBC-6F64-F7937D289888}"/>
              </a:ext>
            </a:extLst>
          </p:cNvPr>
          <p:cNvSpPr txBox="1">
            <a:spLocks/>
          </p:cNvSpPr>
          <p:nvPr/>
        </p:nvSpPr>
        <p:spPr>
          <a:xfrm>
            <a:off x="220133" y="2094845"/>
            <a:ext cx="11860200" cy="266831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51435" tIns="25718" rIns="51435" bIns="25718" rtlCol="0" anchor="ctr">
            <a:normAutofit/>
          </a:bodyPr>
          <a:lstStyle>
            <a:lvl1pPr marL="0" indent="0" algn="ctr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4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29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93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58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822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87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51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116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733">
                <a:solidFill>
                  <a:schemeClr val="bg1"/>
                </a:solidFill>
              </a:rPr>
              <a:t>私たちは年代と個に応じた育成プログラムを通じて</a:t>
            </a:r>
            <a:endParaRPr lang="en-US" altLang="ja-JP" sz="3733" dirty="0">
              <a:solidFill>
                <a:schemeClr val="bg1"/>
              </a:solidFill>
            </a:endParaRPr>
          </a:p>
          <a:p>
            <a:r>
              <a:rPr lang="ja-JP" altLang="en-US" sz="3733">
                <a:solidFill>
                  <a:schemeClr val="bg1"/>
                </a:solidFill>
              </a:rPr>
              <a:t>　関わる全ての方々に勇気と感動を与える</a:t>
            </a:r>
            <a:endParaRPr lang="en-US" altLang="ja-JP" sz="3733" dirty="0">
              <a:solidFill>
                <a:schemeClr val="bg1"/>
              </a:solidFill>
            </a:endParaRPr>
          </a:p>
          <a:p>
            <a:r>
              <a:rPr lang="ja-JP" altLang="en-US" sz="3733">
                <a:solidFill>
                  <a:schemeClr val="bg1"/>
                </a:solidFill>
              </a:rPr>
              <a:t>　クラブとして、育成年代のモデルとなる</a:t>
            </a:r>
            <a:endParaRPr lang="en-US" altLang="ja-JP" sz="37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4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, 記号, 部屋 が含まれている画像">
            <a:extLst>
              <a:ext uri="{FF2B5EF4-FFF2-40B4-BE49-F238E27FC236}">
                <a16:creationId xmlns:a16="http://schemas.microsoft.com/office/drawing/2014/main" id="{DB5C2DB1-6E0F-0422-CA0C-497EBABE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99" y="44528"/>
            <a:ext cx="1656713" cy="1575869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4EB0483-3B29-AC79-11FD-F2035298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7" y="119607"/>
            <a:ext cx="10419711" cy="1294422"/>
          </a:xfr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en-US" altLang="ja-JP" sz="4400" dirty="0"/>
              <a:t>MISSION:</a:t>
            </a:r>
            <a:r>
              <a:rPr lang="ja-JP" altLang="en-US" sz="4400"/>
              <a:t>クラブが全力で取り組む目標</a:t>
            </a:r>
            <a:endParaRPr lang="ja-JP" altLang="en-US" sz="4400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CEDB48E-8AD0-70D4-FB86-C61537CC38EA}"/>
              </a:ext>
            </a:extLst>
          </p:cNvPr>
          <p:cNvSpPr txBox="1">
            <a:spLocks/>
          </p:cNvSpPr>
          <p:nvPr/>
        </p:nvSpPr>
        <p:spPr>
          <a:xfrm>
            <a:off x="0" y="1976216"/>
            <a:ext cx="12192000" cy="59765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t">
            <a:normAutofit fontScale="55000" lnSpcReduction="2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>
                <a:solidFill>
                  <a:schemeClr val="bg1"/>
                </a:solidFill>
              </a:rPr>
              <a:t>クラブ・スクールを卒業するまでにパーフェクトスキル・ポータブルスキル・サッカーの基礎基本を身につけた人財を育成する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31D43821-B401-4CBC-6F64-F7937D289888}"/>
              </a:ext>
            </a:extLst>
          </p:cNvPr>
          <p:cNvSpPr txBox="1">
            <a:spLocks/>
          </p:cNvSpPr>
          <p:nvPr/>
        </p:nvSpPr>
        <p:spPr>
          <a:xfrm>
            <a:off x="1129233" y="1414029"/>
            <a:ext cx="9933533" cy="1558126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None/>
              <a:defRPr kumimoji="1"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4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29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93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58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822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87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51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116" indent="0" algn="ctr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None/>
              <a:defRPr kumimoji="1"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733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26D78C7E-83D6-731A-BDC0-B948FA61CE00}"/>
              </a:ext>
            </a:extLst>
          </p:cNvPr>
          <p:cNvSpPr txBox="1">
            <a:spLocks/>
          </p:cNvSpPr>
          <p:nvPr/>
        </p:nvSpPr>
        <p:spPr>
          <a:xfrm>
            <a:off x="0" y="3136055"/>
            <a:ext cx="12192000" cy="59765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>
                <a:solidFill>
                  <a:schemeClr val="bg1"/>
                </a:solidFill>
              </a:rPr>
              <a:t>世界・全国・沖縄で</a:t>
            </a:r>
            <a:r>
              <a:rPr lang="en-US" altLang="ja-JP" sz="2800" dirty="0">
                <a:solidFill>
                  <a:schemeClr val="bg1"/>
                </a:solidFill>
              </a:rPr>
              <a:t>『</a:t>
            </a:r>
            <a:r>
              <a:rPr lang="ja-JP" altLang="en-US" sz="2800">
                <a:solidFill>
                  <a:schemeClr val="bg1"/>
                </a:solidFill>
              </a:rPr>
              <a:t>なりたい自分</a:t>
            </a:r>
            <a:r>
              <a:rPr lang="en-US" altLang="ja-JP" sz="2800" dirty="0">
                <a:solidFill>
                  <a:schemeClr val="bg1"/>
                </a:solidFill>
              </a:rPr>
              <a:t>』</a:t>
            </a:r>
            <a:r>
              <a:rPr lang="ja-JP" altLang="en-US" sz="2800">
                <a:solidFill>
                  <a:schemeClr val="bg1"/>
                </a:solidFill>
              </a:rPr>
              <a:t>になって活躍する人財を育成する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EA906010-C6F7-2476-0086-A1F699C24C74}"/>
              </a:ext>
            </a:extLst>
          </p:cNvPr>
          <p:cNvSpPr txBox="1">
            <a:spLocks/>
          </p:cNvSpPr>
          <p:nvPr/>
        </p:nvSpPr>
        <p:spPr>
          <a:xfrm>
            <a:off x="0" y="4295894"/>
            <a:ext cx="12192000" cy="59765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21920" tIns="60960" rIns="121920" bIns="60960" rtlCol="0" anchor="t">
            <a:normAutofit fontScale="85000" lnSpcReduction="1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umimoji="1"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>
                <a:solidFill>
                  <a:schemeClr val="bg1"/>
                </a:solidFill>
              </a:rPr>
              <a:t>クラブ・スクールを卒業した選手達が指導者、サッカーに生涯に関わる人財を育成する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6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831</Words>
  <Application>Microsoft Macintosh PowerPoint</Application>
  <PresentationFormat>ワイド画面</PresentationFormat>
  <Paragraphs>106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docs-Roboto</vt:lpstr>
      <vt:lpstr>HGP明朝E</vt:lpstr>
      <vt:lpstr>Hiragino Mincho ProN W3</vt:lpstr>
      <vt:lpstr>游ゴシック</vt:lpstr>
      <vt:lpstr>游ゴシック Light</vt:lpstr>
      <vt:lpstr>游明朝</vt:lpstr>
      <vt:lpstr>Arial</vt:lpstr>
      <vt:lpstr>Office テーマ</vt:lpstr>
      <vt:lpstr>PBF FC U-15 Personalidad Brillante y Futuro  ～煌めく個性と未来～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石川広武</dc:creator>
  <cp:lastModifiedBy>石川広武</cp:lastModifiedBy>
  <cp:revision>18</cp:revision>
  <dcterms:created xsi:type="dcterms:W3CDTF">2025-02-13T07:32:43Z</dcterms:created>
  <dcterms:modified xsi:type="dcterms:W3CDTF">2025-11-13T06:08:11Z</dcterms:modified>
</cp:coreProperties>
</file>